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11"/>
  </p:notesMasterIdLst>
  <p:sldIdLst>
    <p:sldId id="256" r:id="rId2"/>
    <p:sldId id="323" r:id="rId3"/>
    <p:sldId id="324" r:id="rId4"/>
    <p:sldId id="325" r:id="rId5"/>
    <p:sldId id="326" r:id="rId6"/>
    <p:sldId id="327" r:id="rId7"/>
    <p:sldId id="328" r:id="rId8"/>
    <p:sldId id="329" r:id="rId9"/>
    <p:sldId id="330" r:id="rId1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6" autoAdjust="0"/>
    <p:restoredTop sz="94660"/>
  </p:normalViewPr>
  <p:slideViewPr>
    <p:cSldViewPr>
      <p:cViewPr varScale="1">
        <p:scale>
          <a:sx n="63" d="100"/>
          <a:sy n="63" d="100"/>
        </p:scale>
        <p:origin x="148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2023/11/16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円/楕円 3">
            <a:extLst>
              <a:ext uri="{FF2B5EF4-FFF2-40B4-BE49-F238E27FC236}">
                <a16:creationId xmlns:a16="http://schemas.microsoft.com/office/drawing/2014/main" id="{0F7D37D9-6871-420F-A375-FFA87E2DF5B0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8FFD72D-125B-4930-8D53-ADBC516419D3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853960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376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4" r:id="rId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研究をはじめる前に</a:t>
            </a:r>
            <a:endParaRPr kumimoji="1" lang="en-US" altLang="ja-JP" sz="3200">
              <a:solidFill>
                <a:srgbClr val="011893"/>
              </a:solidFill>
            </a:endParaRPr>
          </a:p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知っておいて欲しい</a:t>
            </a:r>
            <a:r>
              <a:rPr kumimoji="1" lang="en-US" altLang="ja-JP" sz="3200">
                <a:solidFill>
                  <a:srgbClr val="011893"/>
                </a:solidFill>
              </a:rPr>
              <a:t>7</a:t>
            </a:r>
            <a:r>
              <a:rPr kumimoji="1" lang="ja-JP" altLang="en-US" sz="3200">
                <a:solidFill>
                  <a:srgbClr val="011893"/>
                </a:solidFill>
              </a:rPr>
              <a:t>つ</a:t>
            </a:r>
            <a:r>
              <a:rPr lang="ja-JP" altLang="en-US" sz="3200">
                <a:solidFill>
                  <a:srgbClr val="011893"/>
                </a:solidFill>
              </a:rPr>
              <a:t>のこと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F5160-35E1-AF48-A4E3-6CABBA3E1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1. </a:t>
            </a:r>
            <a:r>
              <a:rPr kumimoji="1" lang="ja-JP" altLang="en-US"/>
              <a:t>睡眠は大事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A9632E9-D6C8-A34D-AF8C-C9D4426B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124744"/>
            <a:ext cx="4078312" cy="360930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613451-8FE2-384A-B89F-696F6AD322DA}"/>
              </a:ext>
            </a:extLst>
          </p:cNvPr>
          <p:cNvSpPr txBox="1"/>
          <p:nvPr/>
        </p:nvSpPr>
        <p:spPr>
          <a:xfrm>
            <a:off x="899592" y="4869160"/>
            <a:ext cx="68018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/>
              <a:t>良質な睡眠は知的生産活動のキモ</a:t>
            </a:r>
            <a:endParaRPr kumimoji="1" lang="en-US" altLang="ja-JP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>
                <a:solidFill>
                  <a:srgbClr val="FF0000"/>
                </a:solidFill>
              </a:rPr>
              <a:t>徹夜自慢は無能自慢</a:t>
            </a:r>
            <a:endParaRPr kumimoji="1" lang="en-US" altLang="ja-JP" sz="320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/>
              <a:t>作業時間ではなく成果を誇ること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2768412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2D6BA58-020C-CC45-AE8A-3DC2EE401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2. </a:t>
            </a:r>
            <a:r>
              <a:rPr lang="ja-JP" altLang="en-US"/>
              <a:t>やばいと思ったらすぐ逃げる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787F8D8-FB15-7E49-8BD8-DF85ED909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2492896"/>
            <a:ext cx="2515716" cy="251571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4E88C37-7C3D-D449-BE4F-E128EA9EF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340768"/>
            <a:ext cx="1534458" cy="191807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5014F5C-E61E-2B41-A3C9-5CD85396B3FC}"/>
              </a:ext>
            </a:extLst>
          </p:cNvPr>
          <p:cNvSpPr txBox="1"/>
          <p:nvPr/>
        </p:nvSpPr>
        <p:spPr>
          <a:xfrm>
            <a:off x="899592" y="4869160"/>
            <a:ext cx="72122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/>
              <a:t>石の上に何年いたって石のまま</a:t>
            </a:r>
            <a:endParaRPr kumimoji="1" lang="en-US" altLang="ja-JP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/>
              <a:t>「違うかな？」と思ったらすぐ相談</a:t>
            </a:r>
            <a:endParaRPr lang="en-US" altLang="ja-JP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/>
              <a:t>環境を変えることは逃亡ではない</a:t>
            </a:r>
            <a:endParaRPr kumimoji="1" lang="en-US" altLang="ja-JP" sz="3200"/>
          </a:p>
        </p:txBody>
      </p:sp>
    </p:spTree>
    <p:extLst>
      <p:ext uri="{BB962C8B-B14F-4D97-AF65-F5344CB8AC3E}">
        <p14:creationId xmlns:p14="http://schemas.microsoft.com/office/powerpoint/2010/main" val="3570570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341C3D9-0DF2-724D-9117-5BD33E594E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3. </a:t>
            </a:r>
            <a:r>
              <a:rPr kumimoji="1" lang="ja-JP" altLang="en-US"/>
              <a:t>わからなければすぐ質問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2374DF6-0CF0-0944-A692-92B888D78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268760"/>
            <a:ext cx="2057400" cy="2540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D285A37-CFCB-E94E-AF7E-08E162BF8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484784"/>
            <a:ext cx="2304256" cy="2304256"/>
          </a:xfrm>
          <a:prstGeom prst="rect">
            <a:avLst/>
          </a:prstGeom>
        </p:spPr>
      </p:pic>
      <p:sp>
        <p:nvSpPr>
          <p:cNvPr id="5" name="右矢印 4">
            <a:extLst>
              <a:ext uri="{FF2B5EF4-FFF2-40B4-BE49-F238E27FC236}">
                <a16:creationId xmlns:a16="http://schemas.microsoft.com/office/drawing/2014/main" id="{5ABC014B-7FB7-2046-8BDC-F15802828B32}"/>
              </a:ext>
            </a:extLst>
          </p:cNvPr>
          <p:cNvSpPr/>
          <p:nvPr/>
        </p:nvSpPr>
        <p:spPr>
          <a:xfrm>
            <a:off x="3707904" y="2420888"/>
            <a:ext cx="648072" cy="5760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2AFE8AD-D21A-684E-8BDD-14B0E4FCBA7D}"/>
              </a:ext>
            </a:extLst>
          </p:cNvPr>
          <p:cNvSpPr txBox="1"/>
          <p:nvPr/>
        </p:nvSpPr>
        <p:spPr>
          <a:xfrm>
            <a:off x="683568" y="4005064"/>
            <a:ext cx="70407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「先生は忙しいから</a:t>
            </a:r>
            <a:r>
              <a:rPr kumimoji="1" lang="en-US" altLang="ja-JP" sz="2400" dirty="0"/>
              <a:t>……</a:t>
            </a:r>
            <a:r>
              <a:rPr kumimoji="1" lang="ja-JP" altLang="en-US" sz="2400" dirty="0"/>
              <a:t>」と考える必要はない</a:t>
            </a:r>
            <a:endParaRPr kumimoji="1" lang="en-US" altLang="ja-JP" sz="2400" dirty="0"/>
          </a:p>
          <a:p>
            <a:r>
              <a:rPr lang="ja-JP" altLang="en-US" sz="2400" dirty="0"/>
              <a:t>　→</a:t>
            </a:r>
            <a:r>
              <a:rPr lang="en-US" altLang="ja-JP" sz="2400" dirty="0"/>
              <a:t> </a:t>
            </a:r>
            <a:r>
              <a:rPr lang="ja-JP" altLang="en-US" sz="2400" dirty="0">
                <a:solidFill>
                  <a:srgbClr val="011893"/>
                </a:solidFill>
              </a:rPr>
              <a:t>忙しければそう言います</a:t>
            </a:r>
            <a:endParaRPr lang="en-US" altLang="ja-JP" sz="2400" dirty="0">
              <a:solidFill>
                <a:srgbClr val="011893"/>
              </a:solidFill>
            </a:endParaRPr>
          </a:p>
          <a:p>
            <a:r>
              <a:rPr kumimoji="1" lang="ja-JP" altLang="en-US" sz="2400" dirty="0"/>
              <a:t>「まず自分で考えるべきか？」と思う必要もない</a:t>
            </a:r>
            <a:endParaRPr kumimoji="1" lang="en-US" altLang="ja-JP" sz="2400" dirty="0"/>
          </a:p>
          <a:p>
            <a:r>
              <a:rPr lang="ja-JP" altLang="en-US" sz="2400" dirty="0"/>
              <a:t>　→</a:t>
            </a:r>
            <a:r>
              <a:rPr lang="en-US" altLang="ja-JP" sz="2400" dirty="0"/>
              <a:t> </a:t>
            </a:r>
            <a:r>
              <a:rPr lang="ja-JP" altLang="en-US" sz="2400" dirty="0">
                <a:solidFill>
                  <a:srgbClr val="011893"/>
                </a:solidFill>
              </a:rPr>
              <a:t>自分で考えるべき課題であればそう言います</a:t>
            </a:r>
            <a:endParaRPr lang="en-US" altLang="ja-JP" sz="2400" dirty="0">
              <a:solidFill>
                <a:srgbClr val="011893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916D660-020F-1645-AC5E-05D74FF478D3}"/>
              </a:ext>
            </a:extLst>
          </p:cNvPr>
          <p:cNvSpPr/>
          <p:nvPr/>
        </p:nvSpPr>
        <p:spPr>
          <a:xfrm>
            <a:off x="611560" y="5949280"/>
            <a:ext cx="7992888" cy="651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 </a:t>
            </a:r>
            <a:r>
              <a:rPr lang="ja-JP" altLang="en-US" dirty="0"/>
              <a:t>知識が不十分な状態で「自分で解決すべき課題か」「質問すべき課題か」の判定をするのは困難です</a:t>
            </a:r>
          </a:p>
        </p:txBody>
      </p:sp>
    </p:spTree>
    <p:extLst>
      <p:ext uri="{BB962C8B-B14F-4D97-AF65-F5344CB8AC3E}">
        <p14:creationId xmlns:p14="http://schemas.microsoft.com/office/powerpoint/2010/main" val="2207047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A07E1BB-3DC7-6044-8BE2-00231F2632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4. </a:t>
            </a:r>
            <a:r>
              <a:rPr kumimoji="1" lang="ja-JP" altLang="en-US"/>
              <a:t>まず手を動かす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8F2F1F-4E16-C248-9E26-9F51CF93F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980728"/>
            <a:ext cx="2540000" cy="23114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8B5D04F-3598-3A46-BA26-565E37346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124744"/>
            <a:ext cx="2179575" cy="2070596"/>
          </a:xfrm>
          <a:prstGeom prst="rect">
            <a:avLst/>
          </a:prstGeom>
        </p:spPr>
      </p:pic>
      <p:sp>
        <p:nvSpPr>
          <p:cNvPr id="5" name="右矢印 4">
            <a:extLst>
              <a:ext uri="{FF2B5EF4-FFF2-40B4-BE49-F238E27FC236}">
                <a16:creationId xmlns:a16="http://schemas.microsoft.com/office/drawing/2014/main" id="{761F3041-874E-8546-AC3A-B596CB381E6F}"/>
              </a:ext>
            </a:extLst>
          </p:cNvPr>
          <p:cNvSpPr/>
          <p:nvPr/>
        </p:nvSpPr>
        <p:spPr>
          <a:xfrm>
            <a:off x="3923928" y="1916832"/>
            <a:ext cx="648072" cy="5760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6598D8-AE44-A84A-BB7E-7130B78F3C43}"/>
              </a:ext>
            </a:extLst>
          </p:cNvPr>
          <p:cNvSpPr txBox="1"/>
          <p:nvPr/>
        </p:nvSpPr>
        <p:spPr>
          <a:xfrm>
            <a:off x="539552" y="5733256"/>
            <a:ext cx="803296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「自分が思いつくことは、ほとんど誰かが先に思いついている」は正しい</a:t>
            </a:r>
            <a:endParaRPr kumimoji="1" lang="en-US" altLang="ja-JP"/>
          </a:p>
          <a:p>
            <a:r>
              <a:rPr lang="ja-JP" altLang="en-US"/>
              <a:t>しかし「思いついたことを</a:t>
            </a:r>
            <a:r>
              <a:rPr lang="en-US" altLang="ja-JP"/>
              <a:t>『</a:t>
            </a:r>
            <a:r>
              <a:rPr lang="ja-JP" altLang="en-US"/>
              <a:t>形</a:t>
            </a:r>
            <a:r>
              <a:rPr lang="en-US" altLang="ja-JP"/>
              <a:t>』</a:t>
            </a:r>
            <a:r>
              <a:rPr lang="ja-JP" altLang="en-US"/>
              <a:t>にまで持っていく人」はほとんどいない</a:t>
            </a:r>
            <a:endParaRPr lang="en-US" altLang="ja-JP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7622F5C-2CC3-BA4D-9096-86F3C2C45CD8}"/>
              </a:ext>
            </a:extLst>
          </p:cNvPr>
          <p:cNvSpPr txBox="1"/>
          <p:nvPr/>
        </p:nvSpPr>
        <p:spPr>
          <a:xfrm>
            <a:off x="971600" y="4221088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/>
              <a:t>再開発を笑う人より、オリジナルの車輪を作る人の方が楽しい</a:t>
            </a:r>
            <a:endParaRPr kumimoji="1" lang="ja-JP" altLang="en-US" sz="36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4CF7414-5980-0F47-8A9B-B78DECDCF02D}"/>
              </a:ext>
            </a:extLst>
          </p:cNvPr>
          <p:cNvSpPr/>
          <p:nvPr/>
        </p:nvSpPr>
        <p:spPr>
          <a:xfrm>
            <a:off x="1907704" y="3501008"/>
            <a:ext cx="55194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「車輪の再開発」を恐れない</a:t>
            </a:r>
            <a:endParaRPr lang="en-US" altLang="ja-JP" sz="3200"/>
          </a:p>
        </p:txBody>
      </p:sp>
    </p:spTree>
    <p:extLst>
      <p:ext uri="{BB962C8B-B14F-4D97-AF65-F5344CB8AC3E}">
        <p14:creationId xmlns:p14="http://schemas.microsoft.com/office/powerpoint/2010/main" val="3920831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>
            <a:extLst>
              <a:ext uri="{FF2B5EF4-FFF2-40B4-BE49-F238E27FC236}">
                <a16:creationId xmlns:a16="http://schemas.microsoft.com/office/drawing/2014/main" id="{8602F569-FE8D-ED47-BF0F-94D431BD7905}"/>
              </a:ext>
            </a:extLst>
          </p:cNvPr>
          <p:cNvSpPr/>
          <p:nvPr/>
        </p:nvSpPr>
        <p:spPr>
          <a:xfrm>
            <a:off x="2195736" y="836712"/>
            <a:ext cx="1944216" cy="16561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863716F-E8AD-2246-B784-8340CE65A1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5. </a:t>
            </a:r>
            <a:r>
              <a:rPr kumimoji="1" lang="ja-JP" altLang="en-US"/>
              <a:t>「質問」は「詰問」ではない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214973C-8455-F14D-BAF2-5F5C32AB3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052736"/>
            <a:ext cx="1080120" cy="124869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C36933A-6847-AC45-AAD6-622DAEB3C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484784"/>
            <a:ext cx="1918072" cy="1918072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D051054D-47DF-D441-B25E-34DE3D93BB9A}"/>
              </a:ext>
            </a:extLst>
          </p:cNvPr>
          <p:cNvSpPr/>
          <p:nvPr/>
        </p:nvSpPr>
        <p:spPr>
          <a:xfrm>
            <a:off x="3851920" y="1844824"/>
            <a:ext cx="676249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58BE9EEC-CF2A-DA45-8FA8-75A7642708EA}"/>
              </a:ext>
            </a:extLst>
          </p:cNvPr>
          <p:cNvSpPr/>
          <p:nvPr/>
        </p:nvSpPr>
        <p:spPr>
          <a:xfrm>
            <a:off x="4499992" y="2276872"/>
            <a:ext cx="432498" cy="3684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4D52AC-1576-F249-9B69-F30ACB472EE1}"/>
              </a:ext>
            </a:extLst>
          </p:cNvPr>
          <p:cNvSpPr txBox="1"/>
          <p:nvPr/>
        </p:nvSpPr>
        <p:spPr>
          <a:xfrm>
            <a:off x="179512" y="3437384"/>
            <a:ext cx="818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質問は質問であって「詰問」や「叱責」ではない</a:t>
            </a:r>
            <a:endParaRPr lang="en-US" altLang="ja-JP" sz="2400" dirty="0"/>
          </a:p>
          <a:p>
            <a:r>
              <a:rPr lang="ja-JP" altLang="en-US" sz="2400" dirty="0"/>
              <a:t>裏の意図を勘ぐって「怒られている」と勘違いしないこと</a:t>
            </a:r>
            <a:endParaRPr kumimoji="1"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0C72D2-5584-4C4F-A5F3-1B6B05219F04}"/>
              </a:ext>
            </a:extLst>
          </p:cNvPr>
          <p:cNvSpPr txBox="1"/>
          <p:nvPr/>
        </p:nvSpPr>
        <p:spPr>
          <a:xfrm>
            <a:off x="179512" y="4581128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例「なぜ高温側でデータがばらついてるの？」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8246439-ECD3-BD4D-9297-F047FE56F221}"/>
              </a:ext>
            </a:extLst>
          </p:cNvPr>
          <p:cNvSpPr txBox="1"/>
          <p:nvPr/>
        </p:nvSpPr>
        <p:spPr>
          <a:xfrm>
            <a:off x="899592" y="5157192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もっとちゃんとサンプルとって出直してこい！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1469248-4C50-C341-B7A6-E6BE804439C4}"/>
              </a:ext>
            </a:extLst>
          </p:cNvPr>
          <p:cNvSpPr txBox="1"/>
          <p:nvPr/>
        </p:nvSpPr>
        <p:spPr>
          <a:xfrm>
            <a:off x="899592" y="5589240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低温に比べて精度が悪いように見えるが、なぜだろう？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42DC71E5-DA88-5348-BEAD-EF8ECD69A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157192"/>
            <a:ext cx="427484" cy="42748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7A7F72B-5D79-F24E-8AAD-618DA0670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5589240"/>
            <a:ext cx="43204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1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6476C83-EE98-FC43-972D-6EA9AD82C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6. </a:t>
            </a:r>
            <a:r>
              <a:rPr kumimoji="1" lang="ja-JP" altLang="en-US"/>
              <a:t>アウトプットを大切に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4D83347-AD50-1040-9EBC-44CA17F71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1124744"/>
            <a:ext cx="2349500" cy="2540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9CA4DDB-CFC5-9944-BFA9-BB1BD3FC24BC}"/>
              </a:ext>
            </a:extLst>
          </p:cNvPr>
          <p:cNvSpPr txBox="1"/>
          <p:nvPr/>
        </p:nvSpPr>
        <p:spPr>
          <a:xfrm>
            <a:off x="1907704" y="3789040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結果は「形」にすること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36F321-A0B9-9D43-AC79-04D4B6D1132D}"/>
              </a:ext>
            </a:extLst>
          </p:cNvPr>
          <p:cNvSpPr txBox="1"/>
          <p:nvPr/>
        </p:nvSpPr>
        <p:spPr>
          <a:xfrm>
            <a:off x="899592" y="4941168"/>
            <a:ext cx="803296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「自分が思いつくことは、ほとんど誰かが先に思いついている」は正しい</a:t>
            </a:r>
            <a:endParaRPr kumimoji="1" lang="en-US" altLang="ja-JP"/>
          </a:p>
          <a:p>
            <a:r>
              <a:rPr lang="ja-JP" altLang="en-US"/>
              <a:t>しかし「思いついたことを</a:t>
            </a:r>
            <a:r>
              <a:rPr lang="en-US" altLang="ja-JP"/>
              <a:t>『</a:t>
            </a:r>
            <a:r>
              <a:rPr lang="ja-JP" altLang="en-US"/>
              <a:t>形</a:t>
            </a:r>
            <a:r>
              <a:rPr lang="en-US" altLang="ja-JP"/>
              <a:t>』</a:t>
            </a:r>
            <a:r>
              <a:rPr lang="ja-JP" altLang="en-US"/>
              <a:t>にまで持っていく人」はほとんどいない</a:t>
            </a:r>
            <a:endParaRPr lang="en-US" altLang="ja-JP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D66CADB-678A-874F-B306-84B0B5AB3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581128"/>
            <a:ext cx="976380" cy="57606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7985250-0158-3144-9377-FEC1AEFBF2EC}"/>
              </a:ext>
            </a:extLst>
          </p:cNvPr>
          <p:cNvSpPr txBox="1"/>
          <p:nvPr/>
        </p:nvSpPr>
        <p:spPr>
          <a:xfrm>
            <a:off x="251520" y="4725144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再掲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44DFCF-89CE-AB4E-9A56-08E8C5210675}"/>
              </a:ext>
            </a:extLst>
          </p:cNvPr>
          <p:cNvSpPr txBox="1"/>
          <p:nvPr/>
        </p:nvSpPr>
        <p:spPr>
          <a:xfrm>
            <a:off x="683568" y="5733256"/>
            <a:ext cx="7622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アウトプットには、約</a:t>
            </a:r>
            <a:r>
              <a:rPr kumimoji="1" lang="en-US" altLang="ja-JP" sz="2000"/>
              <a:t>10</a:t>
            </a:r>
            <a:r>
              <a:rPr kumimoji="1" lang="ja-JP" altLang="en-US" sz="2000"/>
              <a:t>倍程度のインプットが必要</a:t>
            </a:r>
            <a:endParaRPr kumimoji="1" lang="en-US" altLang="ja-JP" sz="2000"/>
          </a:p>
          <a:p>
            <a:r>
              <a:rPr kumimoji="1" lang="ja-JP" altLang="en-US" sz="2000"/>
              <a:t>うまく文章がでてこない時にはインプットが足りないことが多い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8CE1941-BB01-C541-9EB2-CC4E82C07F00}"/>
              </a:ext>
            </a:extLst>
          </p:cNvPr>
          <p:cNvSpPr txBox="1"/>
          <p:nvPr/>
        </p:nvSpPr>
        <p:spPr>
          <a:xfrm>
            <a:off x="2771800" y="436510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形＝論文やソフトウェア</a:t>
            </a:r>
          </a:p>
        </p:txBody>
      </p:sp>
    </p:spTree>
    <p:extLst>
      <p:ext uri="{BB962C8B-B14F-4D97-AF65-F5344CB8AC3E}">
        <p14:creationId xmlns:p14="http://schemas.microsoft.com/office/powerpoint/2010/main" val="4269529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0C8721C-36B3-0C4C-B9A4-1D727E978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7. </a:t>
            </a:r>
            <a:r>
              <a:rPr kumimoji="1" lang="ja-JP" altLang="en-US"/>
              <a:t>自立して研究をする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296A580-C958-BC4D-8460-26280E8B0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1124744"/>
            <a:ext cx="2540000" cy="2540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482BC7-1051-0140-AF1A-5A1AEA897175}"/>
              </a:ext>
            </a:extLst>
          </p:cNvPr>
          <p:cNvSpPr txBox="1"/>
          <p:nvPr/>
        </p:nvSpPr>
        <p:spPr>
          <a:xfrm>
            <a:off x="179512" y="3789040"/>
            <a:ext cx="88024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指導教員は「共同研究者」であって「上司」ではない</a:t>
            </a:r>
            <a:endParaRPr lang="en-US" altLang="ja-JP" sz="2800"/>
          </a:p>
          <a:p>
            <a:r>
              <a:rPr lang="ja-JP" altLang="en-US" sz="2800"/>
              <a:t>学生は「下請け」では無い</a:t>
            </a:r>
            <a:endParaRPr lang="en-US" altLang="ja-JP" sz="2800"/>
          </a:p>
          <a:p>
            <a:r>
              <a:rPr lang="ja-JP" altLang="en-US" sz="2800"/>
              <a:t>テーマは自分で決める</a:t>
            </a:r>
            <a:r>
              <a:rPr lang="en-US" altLang="ja-JP" sz="2800"/>
              <a:t> (</a:t>
            </a:r>
            <a:r>
              <a:rPr lang="ja-JP" altLang="en-US" sz="2800"/>
              <a:t>ネタは提供します</a:t>
            </a:r>
            <a:r>
              <a:rPr lang="en-US" altLang="ja-JP" sz="2800"/>
              <a:t>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98486AE-A5B2-7149-9C1F-44E86550C1B5}"/>
              </a:ext>
            </a:extLst>
          </p:cNvPr>
          <p:cNvSpPr txBox="1"/>
          <p:nvPr/>
        </p:nvSpPr>
        <p:spPr>
          <a:xfrm>
            <a:off x="611560" y="5373216"/>
            <a:ext cx="7879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卒論生：そのテーマについて指導教</a:t>
            </a:r>
            <a:r>
              <a:rPr lang="ja-JP" altLang="en-US" sz="2000"/>
              <a:t>員</a:t>
            </a:r>
            <a:r>
              <a:rPr kumimoji="1" lang="ja-JP" altLang="en-US" sz="2000"/>
              <a:t>が知らないことも知っている</a:t>
            </a:r>
            <a:endParaRPr kumimoji="1" lang="en-US" altLang="ja-JP" sz="2000"/>
          </a:p>
          <a:p>
            <a:r>
              <a:rPr lang="ja-JP" altLang="en-US" sz="2000"/>
              <a:t>修論生：そのテーマについて指導教員より詳しい</a:t>
            </a:r>
            <a:endParaRPr lang="en-US" altLang="ja-JP" sz="2000"/>
          </a:p>
          <a:p>
            <a:r>
              <a:rPr kumimoji="1" lang="ja-JP" altLang="en-US" sz="2000"/>
              <a:t>博</a:t>
            </a:r>
            <a:r>
              <a:rPr lang="ja-JP" altLang="en-US" sz="2000"/>
              <a:t>論生：その分野について指導教員より詳しい</a:t>
            </a:r>
            <a:endParaRPr kumimoji="1" lang="ja-JP" altLang="en-US" sz="20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C75630-D203-431F-9EAE-9BE7359037E5}"/>
              </a:ext>
            </a:extLst>
          </p:cNvPr>
          <p:cNvSpPr txBox="1"/>
          <p:nvPr/>
        </p:nvSpPr>
        <p:spPr>
          <a:xfrm>
            <a:off x="6803979" y="4221088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※</a:t>
            </a:r>
            <a:r>
              <a:rPr kumimoji="1" lang="ja-JP" altLang="en-US" sz="1400" dirty="0"/>
              <a:t>少なくとも当研究室では</a:t>
            </a:r>
          </a:p>
        </p:txBody>
      </p:sp>
    </p:spTree>
    <p:extLst>
      <p:ext uri="{BB962C8B-B14F-4D97-AF65-F5344CB8AC3E}">
        <p14:creationId xmlns:p14="http://schemas.microsoft.com/office/powerpoint/2010/main" val="693336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ADA2E20-3BDC-064E-A50A-CD83011D0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楽しく研究しましょう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005C230-2702-7949-8D37-952DA7656E6D}"/>
              </a:ext>
            </a:extLst>
          </p:cNvPr>
          <p:cNvSpPr txBox="1"/>
          <p:nvPr/>
        </p:nvSpPr>
        <p:spPr>
          <a:xfrm>
            <a:off x="251520" y="1340768"/>
            <a:ext cx="864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研究を進める一番の動機は「楽しさ」です</a:t>
            </a:r>
            <a:endParaRPr kumimoji="1" lang="en-US" altLang="ja-JP" sz="3200" dirty="0"/>
          </a:p>
          <a:p>
            <a:r>
              <a:rPr kumimoji="1" lang="ja-JP" altLang="en-US" sz="3200" dirty="0"/>
              <a:t>いくら役に立つことでも、学術的に重要でも</a:t>
            </a:r>
            <a:endParaRPr kumimoji="1" lang="en-US" altLang="ja-JP" sz="3200" dirty="0"/>
          </a:p>
          <a:p>
            <a:r>
              <a:rPr lang="ja-JP" altLang="en-US" sz="3200" dirty="0"/>
              <a:t>楽しくなければ続きません</a:t>
            </a:r>
            <a:endParaRPr kumimoji="1" lang="en-US" altLang="ja-JP" sz="3200" dirty="0"/>
          </a:p>
        </p:txBody>
      </p:sp>
      <p:pic>
        <p:nvPicPr>
          <p:cNvPr id="1026" name="Picture 2" descr="音楽を聴きながら仕事をする人のイラスト（男性）">
            <a:extLst>
              <a:ext uri="{FF2B5EF4-FFF2-40B4-BE49-F238E27FC236}">
                <a16:creationId xmlns:a16="http://schemas.microsoft.com/office/drawing/2014/main" id="{CC2E24A3-0288-4B98-9035-A8E6406BB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91474"/>
            <a:ext cx="3312368" cy="303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976384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日常使う用">
      <a:majorFont>
        <a:latin typeface="Arial"/>
        <a:ea typeface="HGｺﾞｼｯｸE"/>
        <a:cs typeface=""/>
      </a:majorFont>
      <a:minorFont>
        <a:latin typeface="Arial"/>
        <a:ea typeface="HGｺﾞｼｯｸE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E1BF1D55-1AD3-4BBB-A44C-816519D4C6CA}" vid="{196106AD-F892-4F38-BE8D-BAABCB0A2E1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1652</TotalTime>
  <Words>481</Words>
  <Application>Microsoft Office PowerPoint</Application>
  <PresentationFormat>画面に合わせる (4:3)</PresentationFormat>
  <Paragraphs>49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HGｺﾞｼｯｸE</vt:lpstr>
      <vt:lpstr>游ゴシック</vt:lpstr>
      <vt:lpstr>Arial</vt:lpstr>
      <vt:lpstr>mytheme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渡辺 宙志</cp:lastModifiedBy>
  <cp:revision>319</cp:revision>
  <dcterms:created xsi:type="dcterms:W3CDTF">2019-01-02T05:23:01Z</dcterms:created>
  <dcterms:modified xsi:type="dcterms:W3CDTF">2023-11-16T12:58:33Z</dcterms:modified>
</cp:coreProperties>
</file>